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4" r:id="rId5"/>
    <p:sldId id="265" r:id="rId6"/>
    <p:sldId id="263" r:id="rId7"/>
    <p:sldId id="270" r:id="rId8"/>
    <p:sldId id="273" r:id="rId9"/>
    <p:sldId id="283" r:id="rId10"/>
    <p:sldId id="257" r:id="rId11"/>
    <p:sldId id="268" r:id="rId12"/>
    <p:sldId id="269" r:id="rId13"/>
    <p:sldId id="275" r:id="rId14"/>
    <p:sldId id="272" r:id="rId15"/>
    <p:sldId id="274" r:id="rId16"/>
    <p:sldId id="276" r:id="rId17"/>
    <p:sldId id="258" r:id="rId18"/>
    <p:sldId id="259" r:id="rId19"/>
    <p:sldId id="260" r:id="rId20"/>
    <p:sldId id="261" r:id="rId21"/>
    <p:sldId id="262" r:id="rId22"/>
    <p:sldId id="278" r:id="rId23"/>
    <p:sldId id="279" r:id="rId24"/>
    <p:sldId id="284" r:id="rId25"/>
    <p:sldId id="280" r:id="rId26"/>
    <p:sldId id="281" r:id="rId27"/>
    <p:sldId id="282" r:id="rId28"/>
    <p:sldId id="277" r:id="rId2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5"/>
    <p:restoredTop sz="94671"/>
  </p:normalViewPr>
  <p:slideViewPr>
    <p:cSldViewPr snapToGrid="0" snapToObjects="1">
      <p:cViewPr varScale="1">
        <p:scale>
          <a:sx n="123" d="100"/>
          <a:sy n="123" d="100"/>
        </p:scale>
        <p:origin x="102" y="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FA3CEE-B157-6D4A-91BC-65A0F16F2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1EF0ECE-A955-1540-B20E-F527398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29075DB-A773-A341-A786-292DBF87A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58A6-9D35-F249-8E1E-77E25BDC9A10}" type="datetimeFigureOut">
              <a:rPr lang="da-DK" smtClean="0"/>
              <a:pPr/>
              <a:t>05-03-2018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B7D878B-7D25-204F-AF7C-7E4F0644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284C56D-B190-2C40-994C-CD2D5DC64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0C106-A36F-DF45-A891-E65FA2A621B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6565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DD94A7-785A-3748-8A14-C9EBF2D40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ekst 2">
            <a:extLst>
              <a:ext uri="{FF2B5EF4-FFF2-40B4-BE49-F238E27FC236}">
                <a16:creationId xmlns:a16="http://schemas.microsoft.com/office/drawing/2014/main" id="{782CD708-937E-2A49-B7AD-CEB58D99A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B961A1-F032-2C4F-801E-1F37A30F3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58A6-9D35-F249-8E1E-77E25BDC9A10}" type="datetimeFigureOut">
              <a:rPr lang="da-DK" smtClean="0"/>
              <a:pPr/>
              <a:t>05-03-2018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FAA6A20-826C-5D43-9CF7-02D445D51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AFEE064-EE02-E34A-8A24-0D2BF4E5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0C106-A36F-DF45-A891-E65FA2A621B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959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BF32F5D5-A079-524F-B1FF-4B7F91267C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ekst 2">
            <a:extLst>
              <a:ext uri="{FF2B5EF4-FFF2-40B4-BE49-F238E27FC236}">
                <a16:creationId xmlns:a16="http://schemas.microsoft.com/office/drawing/2014/main" id="{A6A488D2-1919-A746-A1CC-9EFD9A349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2F4B833-146B-7B49-81F8-88EE5D0E2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58A6-9D35-F249-8E1E-77E25BDC9A10}" type="datetimeFigureOut">
              <a:rPr lang="da-DK" smtClean="0"/>
              <a:pPr/>
              <a:t>05-03-2018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2BE2E72-2997-EC42-95A0-73058239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36865F-4F9E-0F4A-8312-CFE9147B2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0C106-A36F-DF45-A891-E65FA2A621B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5480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E02918-099B-9F48-88DD-272A63E27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49FC90C-71D6-AC4A-A186-C3CF4F4EE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7429053-EFE5-4A49-A28E-9F595B4B5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58A6-9D35-F249-8E1E-77E25BDC9A10}" type="datetimeFigureOut">
              <a:rPr lang="da-DK" smtClean="0"/>
              <a:pPr/>
              <a:t>05-03-2018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5569265-679D-1E4F-A027-6C27FA102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B56670-45EF-8846-AF07-5E93D243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0C106-A36F-DF45-A891-E65FA2A621B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7767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tion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81902F-EB4D-604C-A8A2-6A42222A4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432CEC4-90D3-7942-B8DF-BCCEACA5F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C30B8F7-C222-5841-B571-2112C1B4E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58A6-9D35-F249-8E1E-77E25BDC9A10}" type="datetimeFigureOut">
              <a:rPr lang="da-DK" smtClean="0"/>
              <a:pPr/>
              <a:t>05-03-2018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A1BE307-D7BB-7D44-ACE5-0D4235187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892BCBA-7C8B-4645-BCA9-6FDDAE592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0C106-A36F-DF45-A891-E65FA2A621B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1814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ABA119-FFB0-A649-9A0B-8A55A2A14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E699664-2542-5949-8EDB-A1C7E26AA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FDB4AE5-95B7-7848-8AC9-851E41DB2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09ED509-E9CD-0B45-9642-E043C1D3E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58A6-9D35-F249-8E1E-77E25BDC9A10}" type="datetimeFigureOut">
              <a:rPr lang="da-DK" smtClean="0"/>
              <a:pPr/>
              <a:t>05-03-2018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22F82D1-4807-E44B-AC45-ECBA69E99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C96935A-A0F9-C249-B0E7-D2E336B17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0C106-A36F-DF45-A891-E65FA2A621B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0924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DF630F-8F87-1A45-9FA5-436A1BE1B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06F2DE9-3586-DE41-9A83-42D6F2ADA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B3901EF-24E5-BE41-9E25-2EEAD27F1C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EBA2032-D389-1B41-AE60-C4D4C5C1F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D6A51E1-4FD3-A14F-87A0-F367FF653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E15D84C-F79D-7842-ACE6-05CEB5031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58A6-9D35-F249-8E1E-77E25BDC9A10}" type="datetimeFigureOut">
              <a:rPr lang="da-DK" smtClean="0"/>
              <a:pPr/>
              <a:t>05-03-2018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EE8F198C-538C-3843-BB13-AC47418D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AE3F867D-27B1-E44E-859F-F959C8180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0C106-A36F-DF45-A891-E65FA2A621B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0778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40B5D8-7CD5-6D46-8F7B-622FDE794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5D8D241-146E-0342-A09F-2974A5CA1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58A6-9D35-F249-8E1E-77E25BDC9A10}" type="datetimeFigureOut">
              <a:rPr lang="da-DK" smtClean="0"/>
              <a:pPr/>
              <a:t>05-03-2018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2F38209-6793-6142-AE0A-422A6CF82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9308808-2520-6049-90E4-3B04E71C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0C106-A36F-DF45-A891-E65FA2A621B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6761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E6A1553-50C3-624F-9FD2-47BB931EE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58A6-9D35-F249-8E1E-77E25BDC9A10}" type="datetimeFigureOut">
              <a:rPr lang="da-DK" smtClean="0"/>
              <a:pPr/>
              <a:t>05-03-2018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F5344F6-8958-FA4F-9A22-A0E1CD222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6531205-152A-174D-A627-30BD7704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0C106-A36F-DF45-A891-E65FA2A621B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904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411FC9-BA60-0E4E-8CCA-273591350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9FD03CD-D24D-1046-84B8-CDE1C3705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068B598-8E82-594A-86DA-C6B55EEE2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53FB753-4824-C84C-A6A4-37B5BF20F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58A6-9D35-F249-8E1E-77E25BDC9A10}" type="datetimeFigureOut">
              <a:rPr lang="da-DK" smtClean="0"/>
              <a:pPr/>
              <a:t>05-03-2018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5C04E7A-3BCF-1B46-B03F-D2C5BC8F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57C389C-C7D4-F14A-8030-6D7C9A71C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0C106-A36F-DF45-A891-E65FA2A621B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9150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2A0D4-F214-9348-8D37-DE5824BB9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47028AB-45D7-4A4D-8952-85F9BBF1C0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2E195C8-778E-2944-9DDF-058522001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99EFB3F-F567-E64F-9C13-C9A79D69C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E58A6-9D35-F249-8E1E-77E25BDC9A10}" type="datetimeFigureOut">
              <a:rPr lang="da-DK" smtClean="0"/>
              <a:pPr/>
              <a:t>05-03-2018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3B29804-57F7-FC46-A543-5A07842CF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7617239-E7CC-1C43-ABA8-13ABD180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0C106-A36F-DF45-A891-E65FA2A621B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898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5F631C46-3298-8B42-8335-497D4B94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408FE81-8EB4-7E48-AAAC-C04259CE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9332488-B398-C148-A735-78771AE607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E58A6-9D35-F249-8E1E-77E25BDC9A10}" type="datetimeFigureOut">
              <a:rPr lang="da-DK" smtClean="0"/>
              <a:pPr/>
              <a:t>05-03-2018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DEC3B25-7D7F-6844-B79A-12E59477D8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7774CB7-DF51-A144-B0A6-DA095BDBE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0C106-A36F-DF45-A891-E65FA2A621B6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22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tevns.dk/sites/default/files/om_kommunen/planer_politikker/politikker_strategier/stevns_kommuneplan_2013.pdf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jaellandsleden.dk/?show=page&amp;id=841&amp;repo=bjPage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82F3E5-D294-ED41-9644-CA05A02EA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2278"/>
            <a:ext cx="9144000" cy="3337685"/>
          </a:xfrm>
        </p:spPr>
        <p:txBody>
          <a:bodyPr>
            <a:normAutofit/>
          </a:bodyPr>
          <a:lstStyle/>
          <a:p>
            <a:r>
              <a:rPr lang="da-DK" sz="8000" dirty="0"/>
              <a:t>Når det regner</a:t>
            </a:r>
            <a:br>
              <a:rPr lang="da-DK" sz="5400" dirty="0"/>
            </a:br>
            <a:endParaRPr lang="da-DK" sz="5400" dirty="0"/>
          </a:p>
        </p:txBody>
      </p:sp>
      <p:sp>
        <p:nvSpPr>
          <p:cNvPr id="4" name="Undertitel 3">
            <a:extLst>
              <a:ext uri="{FF2B5EF4-FFF2-40B4-BE49-F238E27FC236}">
                <a16:creationId xmlns:a16="http://schemas.microsoft.com/office/drawing/2014/main" id="{6509579C-3D2D-9B44-8F1D-46D9D67E92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sz="4800" dirty="0"/>
              <a:t>Får man fregner</a:t>
            </a:r>
          </a:p>
          <a:p>
            <a:r>
              <a:rPr lang="da-DK" sz="4800" dirty="0"/>
              <a:t>Og vand i haven</a:t>
            </a:r>
          </a:p>
        </p:txBody>
      </p:sp>
    </p:spTree>
    <p:extLst>
      <p:ext uri="{BB962C8B-B14F-4D97-AF65-F5344CB8AC3E}">
        <p14:creationId xmlns:p14="http://schemas.microsoft.com/office/powerpoint/2010/main" val="268821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540" y="365126"/>
            <a:ext cx="1899750" cy="3812980"/>
          </a:xfrm>
        </p:spPr>
        <p:txBody>
          <a:bodyPr>
            <a:normAutofit/>
          </a:bodyPr>
          <a:lstStyle/>
          <a:p>
            <a:r>
              <a:rPr lang="da-DK" sz="2400" dirty="0"/>
              <a:t>Regnvand </a:t>
            </a:r>
            <a:br>
              <a:rPr lang="da-DK" sz="2400" dirty="0"/>
            </a:br>
            <a:r>
              <a:rPr lang="da-DK" sz="2400" dirty="0"/>
              <a:t>fra </a:t>
            </a:r>
            <a:br>
              <a:rPr lang="da-DK" sz="2400" dirty="0"/>
            </a:br>
            <a:r>
              <a:rPr lang="da-DK" sz="2400" dirty="0" err="1"/>
              <a:t>Stuven</a:t>
            </a:r>
            <a:r>
              <a:rPr lang="da-DK" sz="2400" dirty="0"/>
              <a:t> og </a:t>
            </a:r>
            <a:r>
              <a:rPr lang="da-DK" sz="2400" dirty="0" err="1"/>
              <a:t>Maelskifterne</a:t>
            </a:r>
            <a:r>
              <a:rPr lang="da-DK" sz="2400" dirty="0"/>
              <a:t> ledes til to mergelgrave på fællesarealet og herfra i havet</a:t>
            </a: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1568" y="365125"/>
            <a:ext cx="9950141" cy="6155251"/>
          </a:xfrm>
        </p:spPr>
      </p:pic>
      <p:cxnSp>
        <p:nvCxnSpPr>
          <p:cNvPr id="5" name="Lige pilforbindelse 4"/>
          <p:cNvCxnSpPr/>
          <p:nvPr/>
        </p:nvCxnSpPr>
        <p:spPr>
          <a:xfrm flipH="1" flipV="1">
            <a:off x="3733410" y="714847"/>
            <a:ext cx="8858" cy="826086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felt 6"/>
          <p:cNvSpPr txBox="1"/>
          <p:nvPr/>
        </p:nvSpPr>
        <p:spPr>
          <a:xfrm>
            <a:off x="3556000" y="365126"/>
            <a:ext cx="44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39417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0C3ACDE8-B6DB-104A-99F1-5B985A80D3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8096" y="-13246261"/>
            <a:ext cx="17470266" cy="24168261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AA92E82A-546C-3F46-B14E-C8B7721B602B}"/>
              </a:ext>
            </a:extLst>
          </p:cNvPr>
          <p:cNvSpPr txBox="1"/>
          <p:nvPr/>
        </p:nvSpPr>
        <p:spPr>
          <a:xfrm>
            <a:off x="9194800" y="2036520"/>
            <a:ext cx="299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accent1"/>
                </a:solidFill>
              </a:rPr>
              <a:t>2 mergelgrave</a:t>
            </a:r>
          </a:p>
        </p:txBody>
      </p: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3F03BA06-FC37-0547-BB0B-7DC266E19292}"/>
              </a:ext>
            </a:extLst>
          </p:cNvPr>
          <p:cNvCxnSpPr>
            <a:cxnSpLocks/>
          </p:cNvCxnSpPr>
          <p:nvPr/>
        </p:nvCxnSpPr>
        <p:spPr>
          <a:xfrm flipH="1">
            <a:off x="9127304" y="2498185"/>
            <a:ext cx="778696" cy="227701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1233978B-AF64-5047-929D-C0DB66ADEE6F}"/>
              </a:ext>
            </a:extLst>
          </p:cNvPr>
          <p:cNvCxnSpPr>
            <a:cxnSpLocks/>
          </p:cNvCxnSpPr>
          <p:nvPr/>
        </p:nvCxnSpPr>
        <p:spPr>
          <a:xfrm flipH="1">
            <a:off x="8494480" y="2498185"/>
            <a:ext cx="1299515" cy="155337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65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DF6540A-65F3-4448-A149-6AA53C39D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3" y="-118530"/>
            <a:ext cx="9961302" cy="702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40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D8F8444-B092-2F4B-A36F-0AF68B47F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8680"/>
            <a:ext cx="9144000" cy="2387600"/>
          </a:xfrm>
        </p:spPr>
        <p:txBody>
          <a:bodyPr>
            <a:normAutofit/>
          </a:bodyPr>
          <a:lstStyle/>
          <a:p>
            <a:r>
              <a:rPr lang="da-DK" sz="4000" dirty="0"/>
              <a:t>Kommunen etablerede regnvandsbassin i Hårlev Byskov  </a:t>
            </a: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9246B574-E38C-4E4A-9D22-AD999DEE06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sz="4000" dirty="0">
                <a:latin typeface="+mj-lt"/>
              </a:rPr>
              <a:t>Så det vil de vel også gerne i </a:t>
            </a:r>
          </a:p>
          <a:p>
            <a:r>
              <a:rPr lang="da-DK" sz="4000" dirty="0">
                <a:latin typeface="+mj-lt"/>
              </a:rPr>
              <a:t>Rødvigs Grønne Kile, Pilevang? </a:t>
            </a:r>
          </a:p>
        </p:txBody>
      </p:sp>
    </p:spTree>
    <p:extLst>
      <p:ext uri="{BB962C8B-B14F-4D97-AF65-F5344CB8AC3E}">
        <p14:creationId xmlns:p14="http://schemas.microsoft.com/office/powerpoint/2010/main" val="362184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36BD559-C81C-1A45-BFD5-D7138D3F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655"/>
            <a:ext cx="10515600" cy="407385"/>
          </a:xfrm>
        </p:spPr>
        <p:txBody>
          <a:bodyPr>
            <a:normAutofit fontScale="90000"/>
          </a:bodyPr>
          <a:lstStyle/>
          <a:p>
            <a:r>
              <a:rPr lang="da-DK" b="1" dirty="0" err="1">
                <a:solidFill>
                  <a:srgbClr val="C00000"/>
                </a:solidFill>
              </a:rPr>
              <a:t>Nix</a:t>
            </a:r>
            <a:r>
              <a:rPr lang="da-DK" b="1" dirty="0">
                <a:solidFill>
                  <a:srgbClr val="C00000"/>
                </a:solidFill>
              </a:rPr>
              <a:t>!     </a:t>
            </a:r>
            <a:r>
              <a:rPr lang="da-DK" sz="3600" dirty="0"/>
              <a:t>Advokat vurdering.      Konklusioner: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AD54E82-069B-054B-AA8F-0AF35BA6C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5931"/>
            <a:ext cx="10985938" cy="60697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i="1" dirty="0">
                <a:solidFill>
                  <a:schemeClr val="tx2"/>
                </a:solidFill>
              </a:rPr>
              <a:t>Grundejerforeningen Pilevang skal betale omkostninger til forbedring af afvanding af </a:t>
            </a:r>
            <a:r>
              <a:rPr lang="da-DK" i="1" dirty="0" err="1">
                <a:solidFill>
                  <a:schemeClr val="tx2"/>
                </a:solidFill>
              </a:rPr>
              <a:t>Maelskifterne</a:t>
            </a:r>
            <a:r>
              <a:rPr lang="da-DK" i="1" dirty="0">
                <a:solidFill>
                  <a:schemeClr val="tx2"/>
                </a:solidFill>
              </a:rPr>
              <a:t>:</a:t>
            </a:r>
            <a:endParaRPr lang="da-DK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da-DK" b="1" dirty="0">
                <a:solidFill>
                  <a:schemeClr val="accent1"/>
                </a:solidFill>
              </a:rPr>
              <a:t>Vejloven:</a:t>
            </a:r>
          </a:p>
          <a:p>
            <a:r>
              <a:rPr lang="da-DK" dirty="0"/>
              <a:t>Selvom problemerne evt. skyldes manglende renholdelse af nedløbsriste på den offentlige vej, vil grundejerne formentlig være ansvarlige herfor og skal følgelig selv dække udgifter til forbedring af afvandingssystemet. </a:t>
            </a:r>
          </a:p>
          <a:p>
            <a:r>
              <a:rPr lang="da-DK" dirty="0"/>
              <a:t>Grundejerforeningen må finde sig i, at der ledes regnvand fra den offentlige vej til det private vandafløb.</a:t>
            </a:r>
          </a:p>
          <a:p>
            <a:pPr marL="0" indent="0">
              <a:buNone/>
            </a:pPr>
            <a:r>
              <a:rPr lang="da-DK" b="1" dirty="0">
                <a:solidFill>
                  <a:schemeClr val="accent1"/>
                </a:solidFill>
              </a:rPr>
              <a:t>Privatvejsloven:</a:t>
            </a:r>
          </a:p>
          <a:p>
            <a:r>
              <a:rPr lang="da-DK" dirty="0"/>
              <a:t>Grundejerne har en forpligtelse til at vedligeholde en privat fællesvej og sikre, at vejen er forsynet med et forsvarligt afløb. Dermed påhviler udgiften til forbedring af afløbet ligeledes grundejerne. </a:t>
            </a:r>
          </a:p>
          <a:p>
            <a:r>
              <a:rPr lang="da-DK" dirty="0"/>
              <a:t>Kommunalbestyrelsen er på nuværende tidspunkt ikke forpligtet til at træffe en forvaltningsretlig afgørelse herom.</a:t>
            </a:r>
          </a:p>
        </p:txBody>
      </p:sp>
    </p:spTree>
    <p:extLst>
      <p:ext uri="{BB962C8B-B14F-4D97-AF65-F5344CB8AC3E}">
        <p14:creationId xmlns:p14="http://schemas.microsoft.com/office/powerpoint/2010/main" val="1986610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3B0B66-CAFF-164C-8CEE-B267F22A9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Advokat vurdering. Konklusioner (2):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18D551B-E577-7F49-83A0-EBD5F94BA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>
                <a:solidFill>
                  <a:schemeClr val="accent1"/>
                </a:solidFill>
              </a:rPr>
              <a:t>Vandløbsloven:</a:t>
            </a:r>
          </a:p>
          <a:p>
            <a:r>
              <a:rPr lang="da-DK" dirty="0"/>
              <a:t>Der forekommer efter vandløbsloven ikke hjemmel til at pålægge Stevns Kommune at betale for forbedring af afvandingssystemet på den private fællesvej </a:t>
            </a:r>
            <a:r>
              <a:rPr lang="da-DK" dirty="0" err="1"/>
              <a:t>Maelskifterne</a:t>
            </a:r>
            <a:r>
              <a:rPr lang="da-DK" dirty="0"/>
              <a:t>.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6820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CFDF58-3611-F24F-A8DB-320C164D4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5310"/>
            <a:ext cx="9144000" cy="3194653"/>
          </a:xfrm>
        </p:spPr>
        <p:txBody>
          <a:bodyPr>
            <a:normAutofit/>
          </a:bodyPr>
          <a:lstStyle/>
          <a:p>
            <a:r>
              <a:rPr lang="da-DK" sz="4000" dirty="0"/>
              <a:t>Gode råd er dyre</a:t>
            </a:r>
            <a:br>
              <a:rPr lang="da-DK" sz="4000" dirty="0"/>
            </a:br>
            <a:r>
              <a:rPr lang="da-DK" sz="2800" dirty="0"/>
              <a:t>men</a:t>
            </a:r>
            <a:br>
              <a:rPr lang="da-DK" sz="4000" dirty="0"/>
            </a:br>
            <a:r>
              <a:rPr lang="da-DK" sz="3100" dirty="0"/>
              <a:t>Kommunen trods alt ikke helt umulig at tale med</a:t>
            </a:r>
            <a:br>
              <a:rPr lang="da-DK" sz="3100" dirty="0"/>
            </a:br>
            <a:r>
              <a:rPr lang="da-DK" sz="3100" dirty="0"/>
              <a:t>Konstruktivt møde med</a:t>
            </a:r>
            <a:br>
              <a:rPr lang="da-DK" sz="3100" dirty="0"/>
            </a:br>
            <a:r>
              <a:rPr lang="da-DK" sz="3100" dirty="0"/>
              <a:t>Natur &amp; miljømedarbejder i Teknik &amp; Miljø</a:t>
            </a:r>
            <a:br>
              <a:rPr lang="da-DK" sz="3100" dirty="0"/>
            </a:br>
            <a:r>
              <a:rPr lang="da-DK" sz="3100" b="1" dirty="0">
                <a:solidFill>
                  <a:schemeClr val="accent1"/>
                </a:solidFill>
              </a:rPr>
              <a:t>Rune </a:t>
            </a:r>
            <a:r>
              <a:rPr lang="da-DK" sz="3100" b="1" dirty="0" err="1">
                <a:solidFill>
                  <a:schemeClr val="accent1"/>
                </a:solidFill>
              </a:rPr>
              <a:t>Byrnak</a:t>
            </a:r>
            <a:r>
              <a:rPr lang="da-DK" sz="3100" b="1" dirty="0">
                <a:solidFill>
                  <a:schemeClr val="accent1"/>
                </a:solidFill>
              </a:rPr>
              <a:t>-Storm</a:t>
            </a:r>
            <a:endParaRPr lang="da-DK" sz="3100" dirty="0">
              <a:solidFill>
                <a:schemeClr val="accent1"/>
              </a:solidFill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AFA105C-4600-CD41-818B-AADE28D30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41834"/>
            <a:ext cx="9144000" cy="3050629"/>
          </a:xfrm>
        </p:spPr>
        <p:txBody>
          <a:bodyPr>
            <a:normAutofit/>
          </a:bodyPr>
          <a:lstStyle/>
          <a:p>
            <a:pPr algn="l"/>
            <a:r>
              <a:rPr lang="da-DK" dirty="0"/>
              <a:t>Foreslår: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/>
              <a:t>Landskabsarkitekt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/>
              <a:t>Entreprenør / kloakmester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/>
              <a:t>Budget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/>
              <a:t>Ansøgninger om puljemidler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/>
              <a:t>Tidsplan</a:t>
            </a:r>
          </a:p>
        </p:txBody>
      </p:sp>
    </p:spTree>
    <p:extLst>
      <p:ext uri="{BB962C8B-B14F-4D97-AF65-F5344CB8AC3E}">
        <p14:creationId xmlns:p14="http://schemas.microsoft.com/office/powerpoint/2010/main" val="774625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1E266F5-751D-5D4C-95AA-568B3AF2B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3" y="-857286"/>
            <a:ext cx="3184978" cy="7068900"/>
          </a:xfrm>
        </p:spPr>
        <p:txBody>
          <a:bodyPr>
            <a:normAutofit/>
          </a:bodyPr>
          <a:lstStyle/>
          <a:p>
            <a:r>
              <a:rPr lang="da-DK" sz="3200" dirty="0"/>
              <a:t>Landskabs</a:t>
            </a:r>
            <a:br>
              <a:rPr lang="da-DK" sz="3200" dirty="0"/>
            </a:br>
            <a:r>
              <a:rPr lang="da-DK" sz="3200" dirty="0"/>
              <a:t>arkitektens </a:t>
            </a:r>
            <a:br>
              <a:rPr lang="da-DK" sz="3200" dirty="0"/>
            </a:br>
            <a:r>
              <a:rPr lang="da-DK" sz="3200" dirty="0"/>
              <a:t>forslag til renovering </a:t>
            </a:r>
            <a:br>
              <a:rPr lang="da-DK" sz="3200" dirty="0"/>
            </a:br>
            <a:br>
              <a:rPr lang="da-DK" sz="3200" dirty="0"/>
            </a:br>
            <a:r>
              <a:rPr lang="da-DK" sz="3200" dirty="0"/>
              <a:t>med rekreative kvaliteter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966A991-0F51-4549-8401-B50DAF18D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96247" y="-1303452"/>
            <a:ext cx="6228037" cy="880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19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0EB9F0D4-C241-704C-9124-BE52540EE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89" y="0"/>
            <a:ext cx="9692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11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45EECECA-819C-2E4F-8731-C12780BB70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25" y="-658968"/>
            <a:ext cx="11606975" cy="8212666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9BAE8303-3018-434A-992B-B18DEA971D9B}"/>
              </a:ext>
            </a:extLst>
          </p:cNvPr>
          <p:cNvSpPr txBox="1"/>
          <p:nvPr/>
        </p:nvSpPr>
        <p:spPr>
          <a:xfrm>
            <a:off x="4722399" y="3633632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Mand med hund i snor</a:t>
            </a:r>
          </a:p>
        </p:txBody>
      </p: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9307C45E-480A-D648-90DD-D010AEED2F61}"/>
              </a:ext>
            </a:extLst>
          </p:cNvPr>
          <p:cNvCxnSpPr/>
          <p:nvPr/>
        </p:nvCxnSpPr>
        <p:spPr>
          <a:xfrm flipV="1">
            <a:off x="6045200" y="3667499"/>
            <a:ext cx="504000" cy="1933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felt 6">
            <a:extLst>
              <a:ext uri="{FF2B5EF4-FFF2-40B4-BE49-F238E27FC236}">
                <a16:creationId xmlns:a16="http://schemas.microsoft.com/office/drawing/2014/main" id="{88168893-836C-5B4A-8176-C1105692F396}"/>
              </a:ext>
            </a:extLst>
          </p:cNvPr>
          <p:cNvSpPr txBox="1"/>
          <p:nvPr/>
        </p:nvSpPr>
        <p:spPr>
          <a:xfrm>
            <a:off x="10176933" y="5147733"/>
            <a:ext cx="1923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Bro over sumpet område</a:t>
            </a:r>
          </a:p>
        </p:txBody>
      </p: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3A334B9D-968C-A54A-BE88-268E1C16F2D0}"/>
              </a:ext>
            </a:extLst>
          </p:cNvPr>
          <p:cNvCxnSpPr>
            <a:cxnSpLocks/>
          </p:cNvCxnSpPr>
          <p:nvPr/>
        </p:nvCxnSpPr>
        <p:spPr>
          <a:xfrm flipH="1" flipV="1">
            <a:off x="10675204" y="4667184"/>
            <a:ext cx="328139" cy="48054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95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9EF4AAD-1A69-5646-9FF5-DDA44F9BD8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14" y="0"/>
            <a:ext cx="10322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0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021971E-5B75-C84E-8AFF-EEBFB2F82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2000" cy="694800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DD301F71-795F-4343-A0AD-223AD83F2211}"/>
              </a:ext>
            </a:extLst>
          </p:cNvPr>
          <p:cNvSpPr txBox="1"/>
          <p:nvPr/>
        </p:nvSpPr>
        <p:spPr>
          <a:xfrm>
            <a:off x="252248" y="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Eksempel på sø med </a:t>
            </a:r>
            <a:r>
              <a:rPr lang="da-DK" sz="2800" dirty="0" err="1"/>
              <a:t>Betonit</a:t>
            </a:r>
            <a:r>
              <a:rPr lang="da-DK" sz="2800" dirty="0"/>
              <a:t> ® i bunden</a:t>
            </a:r>
          </a:p>
        </p:txBody>
      </p:sp>
    </p:spTree>
    <p:extLst>
      <p:ext uri="{BB962C8B-B14F-4D97-AF65-F5344CB8AC3E}">
        <p14:creationId xmlns:p14="http://schemas.microsoft.com/office/powerpoint/2010/main" val="97318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489BCFB-C3C5-904D-8A30-79774526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33" y="-1446742"/>
            <a:ext cx="2946400" cy="5951008"/>
          </a:xfrm>
        </p:spPr>
        <p:txBody>
          <a:bodyPr>
            <a:normAutofit/>
          </a:bodyPr>
          <a:lstStyle/>
          <a:p>
            <a:endParaRPr lang="da-DK" sz="3200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AD39E78-ED72-4D44-A8BC-D636CCE018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89" y="18497"/>
            <a:ext cx="9128314" cy="6839503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ABF73902-6126-6B41-AE0B-8F6C06E0E80E}"/>
              </a:ext>
            </a:extLst>
          </p:cNvPr>
          <p:cNvSpPr txBox="1"/>
          <p:nvPr/>
        </p:nvSpPr>
        <p:spPr>
          <a:xfrm>
            <a:off x="2033752" y="20747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Sø med gummimembran i bunden</a:t>
            </a:r>
          </a:p>
        </p:txBody>
      </p:sp>
    </p:spTree>
    <p:extLst>
      <p:ext uri="{BB962C8B-B14F-4D97-AF65-F5344CB8AC3E}">
        <p14:creationId xmlns:p14="http://schemas.microsoft.com/office/powerpoint/2010/main" val="97772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A80ED6-7C28-0940-BF56-104624F18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17124" cy="5956847"/>
          </a:xfrm>
        </p:spPr>
        <p:txBody>
          <a:bodyPr>
            <a:normAutofit fontScale="90000"/>
          </a:bodyPr>
          <a:lstStyle/>
          <a:p>
            <a:r>
              <a:rPr lang="da-DK" sz="3600" dirty="0"/>
              <a:t>Budget: </a:t>
            </a:r>
            <a:br>
              <a:rPr lang="da-DK" sz="3600" dirty="0"/>
            </a:br>
            <a:r>
              <a:rPr lang="da-DK" sz="3600" dirty="0"/>
              <a:t>400.000 </a:t>
            </a:r>
            <a:r>
              <a:rPr lang="da-DK" sz="3600" dirty="0" err="1"/>
              <a:t>kr</a:t>
            </a:r>
            <a:br>
              <a:rPr lang="da-DK" sz="3600" dirty="0"/>
            </a:br>
            <a:r>
              <a:rPr lang="da-DK" sz="3600" dirty="0"/>
              <a:t>Ansøgning om støtte fra LAG midler.</a:t>
            </a:r>
            <a:br>
              <a:rPr lang="da-DK" sz="3600" dirty="0"/>
            </a:br>
            <a:br>
              <a:rPr lang="da-DK" sz="3600" dirty="0"/>
            </a:br>
            <a:r>
              <a:rPr lang="da-DK" sz="3600" dirty="0"/>
              <a:t>Afvist men med opfordring til genindsendelse hvis vi kan finde samarbejdspartner med </a:t>
            </a:r>
            <a:r>
              <a:rPr lang="da-DK" sz="3600" dirty="0" err="1"/>
              <a:t>focus</a:t>
            </a:r>
            <a:r>
              <a:rPr lang="da-DK" sz="3600" dirty="0"/>
              <a:t> på fremme af turisme eller ny beboere</a:t>
            </a:r>
            <a:br>
              <a:rPr lang="da-DK" dirty="0"/>
            </a:b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0E97AEC-F21A-3441-9074-58E44E5BA1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41" y="292293"/>
            <a:ext cx="6434959" cy="912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18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1145" y="-380467"/>
            <a:ext cx="9065172" cy="1325563"/>
          </a:xfrm>
        </p:spPr>
        <p:txBody>
          <a:bodyPr>
            <a:normAutofit/>
          </a:bodyPr>
          <a:lstStyle/>
          <a:p>
            <a:r>
              <a:rPr lang="da-DK" sz="2400" dirty="0"/>
              <a:t>Ny sommerhusbeboere?          Plan 2017</a:t>
            </a: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602" y="570680"/>
            <a:ext cx="9419025" cy="6287319"/>
          </a:xfrm>
        </p:spPr>
      </p:pic>
      <p:sp>
        <p:nvSpPr>
          <p:cNvPr id="5" name="Tekstfelt 4"/>
          <p:cNvSpPr txBox="1"/>
          <p:nvPr/>
        </p:nvSpPr>
        <p:spPr>
          <a:xfrm>
            <a:off x="4213517" y="5858710"/>
            <a:ext cx="324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Kulturmiljø se KP13</a:t>
            </a:r>
          </a:p>
        </p:txBody>
      </p:sp>
    </p:spTree>
    <p:extLst>
      <p:ext uri="{BB962C8B-B14F-4D97-AF65-F5344CB8AC3E}">
        <p14:creationId xmlns:p14="http://schemas.microsoft.com/office/powerpoint/2010/main" val="59155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97"/>
          <a:stretch/>
        </p:blipFill>
        <p:spPr>
          <a:xfrm>
            <a:off x="3287484" y="-1"/>
            <a:ext cx="8948760" cy="6738425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7A53730-760C-E147-8070-F94F38D7E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49" y="6548"/>
            <a:ext cx="3988677" cy="6858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a-DK" sz="2800" b="1" dirty="0">
                <a:solidFill>
                  <a:srgbClr val="7030A0"/>
                </a:solidFill>
              </a:rPr>
              <a:t>Kulturmiljøer</a:t>
            </a:r>
            <a:br>
              <a:rPr lang="da-DK" sz="2400" dirty="0"/>
            </a:br>
            <a:r>
              <a:rPr lang="da-DK" sz="2400" dirty="0"/>
              <a:t>På baggrund af landskabsanalysen, udført i 2011, samt materiale fra Per Grau Møller, Syddansk Universitet og beskrivelser af kulturmiljøer fra tidl. Roskilde Amt er der foretaget en ny samlet udpegning af kulturmiljøer i Stevns Kommune. </a:t>
            </a:r>
            <a:br>
              <a:rPr lang="da-DK" sz="2400" dirty="0"/>
            </a:br>
            <a:r>
              <a:rPr lang="da-DK" sz="2400" dirty="0"/>
              <a:t>I udvælgelsen af kulturmiljøer er der lagt vægt på en tidsmæssig spredning samt i de tilfælde, hvor der findes mange eksempler, at udpege de bedste. </a:t>
            </a:r>
            <a:br>
              <a:rPr lang="da-DK" sz="2400" dirty="0"/>
            </a:br>
            <a:r>
              <a:rPr lang="da-DK" sz="2400" dirty="0">
                <a:hlinkClick r:id="rId3"/>
              </a:rPr>
              <a:t>Kilde: Kommuneplan 2013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390778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1" y="0"/>
            <a:ext cx="12020763" cy="6858000"/>
          </a:xfrm>
        </p:spPr>
      </p:pic>
      <p:cxnSp>
        <p:nvCxnSpPr>
          <p:cNvPr id="6" name="Lige pilforbindelse 5"/>
          <p:cNvCxnSpPr/>
          <p:nvPr/>
        </p:nvCxnSpPr>
        <p:spPr>
          <a:xfrm flipH="1">
            <a:off x="8128001" y="5063066"/>
            <a:ext cx="491067" cy="16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felt 6"/>
          <p:cNvSpPr txBox="1"/>
          <p:nvPr/>
        </p:nvSpPr>
        <p:spPr>
          <a:xfrm>
            <a:off x="8619068" y="4878400"/>
            <a:ext cx="186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2 mergelgrave</a:t>
            </a:r>
          </a:p>
        </p:txBody>
      </p:sp>
    </p:spTree>
    <p:extLst>
      <p:ext uri="{BB962C8B-B14F-4D97-AF65-F5344CB8AC3E}">
        <p14:creationId xmlns:p14="http://schemas.microsoft.com/office/powerpoint/2010/main" val="1938797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270" y="110335"/>
            <a:ext cx="11723018" cy="660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49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00" y="355600"/>
            <a:ext cx="10998200" cy="6502400"/>
          </a:xfrm>
          <a:prstGeom prst="rect">
            <a:avLst/>
          </a:prstGeom>
        </p:spPr>
      </p:pic>
      <p:cxnSp>
        <p:nvCxnSpPr>
          <p:cNvPr id="4" name="Lige pilforbindelse 3"/>
          <p:cNvCxnSpPr/>
          <p:nvPr/>
        </p:nvCxnSpPr>
        <p:spPr>
          <a:xfrm flipV="1">
            <a:off x="5627077" y="4784801"/>
            <a:ext cx="2532185" cy="61897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felt 4"/>
          <p:cNvSpPr txBox="1"/>
          <p:nvPr/>
        </p:nvSpPr>
        <p:spPr>
          <a:xfrm>
            <a:off x="8159262" y="4415469"/>
            <a:ext cx="203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FF0000"/>
                </a:solidFill>
                <a:hlinkClick r:id="rId3"/>
              </a:rPr>
              <a:t>Læs mere </a:t>
            </a:r>
            <a:r>
              <a:rPr lang="mr-IN" dirty="0">
                <a:solidFill>
                  <a:srgbClr val="FF0000"/>
                </a:solidFill>
                <a:hlinkClick r:id="rId3"/>
              </a:rPr>
              <a:t>…</a:t>
            </a:r>
            <a:endParaRPr lang="da-DK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800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2EB00-E2C3-8742-ADCB-48A18BBA9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03980" cy="1715923"/>
          </a:xfrm>
        </p:spPr>
        <p:txBody>
          <a:bodyPr>
            <a:normAutofit fontScale="90000"/>
          </a:bodyPr>
          <a:lstStyle/>
          <a:p>
            <a:r>
              <a:rPr lang="da-DK" dirty="0"/>
              <a:t>Skal vi tage kontakt til Friluftsrådet </a:t>
            </a:r>
            <a:br>
              <a:rPr lang="da-DK" dirty="0"/>
            </a:br>
            <a:r>
              <a:rPr lang="da-DK" dirty="0"/>
              <a:t>og kan og vil Stevns kommune </a:t>
            </a:r>
            <a:br>
              <a:rPr lang="da-DK" dirty="0"/>
            </a:br>
            <a:r>
              <a:rPr lang="da-DK" dirty="0"/>
              <a:t>være samarbejdspartner?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7EE025-56A3-0141-8F3D-B9169477A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566604"/>
            <a:ext cx="10515600" cy="2872499"/>
          </a:xfrm>
        </p:spPr>
        <p:txBody>
          <a:bodyPr/>
          <a:lstStyle/>
          <a:p>
            <a:r>
              <a:rPr lang="da-DK" dirty="0"/>
              <a:t>Møde om muligheder</a:t>
            </a:r>
          </a:p>
          <a:p>
            <a:r>
              <a:rPr lang="da-DK" dirty="0"/>
              <a:t>Moralsk støtte</a:t>
            </a:r>
          </a:p>
          <a:p>
            <a:r>
              <a:rPr lang="da-DK" dirty="0"/>
              <a:t>Andre puljer?</a:t>
            </a:r>
          </a:p>
          <a:p>
            <a:r>
              <a:rPr lang="da-DK" dirty="0"/>
              <a:t>Historik bag Hårlev Byskov?</a:t>
            </a:r>
          </a:p>
        </p:txBody>
      </p:sp>
    </p:spTree>
    <p:extLst>
      <p:ext uri="{BB962C8B-B14F-4D97-AF65-F5344CB8AC3E}">
        <p14:creationId xmlns:p14="http://schemas.microsoft.com/office/powerpoint/2010/main" val="289216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055D6D08-7E5B-0646-9B1C-5FD3A58F5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14" y="0"/>
            <a:ext cx="10322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75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5A9558B-AC0D-E840-A31D-505FDF24C7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4316" y="0"/>
            <a:ext cx="7203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90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94A848F-C7BD-C04E-8A4B-117448B71A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5290" y="0"/>
            <a:ext cx="1136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0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5080198-9BB5-FE44-BCAD-8667CBEFF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4" y="-136742"/>
            <a:ext cx="5052483" cy="7161937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CA8B1CB-8890-3B44-82A1-C113ACD10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07" y="-136742"/>
            <a:ext cx="5092262" cy="7218324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04E40FBB-5EBC-1942-B1E8-91EBB46A2741}"/>
              </a:ext>
            </a:extLst>
          </p:cNvPr>
          <p:cNvSpPr txBox="1"/>
          <p:nvPr/>
        </p:nvSpPr>
        <p:spPr>
          <a:xfrm flipH="1">
            <a:off x="7015654" y="693683"/>
            <a:ext cx="24594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2014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77132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C2CADC2-7960-1847-AD4A-1BC94E765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Klimatilpasningsplanen 2014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3BD771C-BD0F-2840-A1CC-423039072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a-DK" dirty="0"/>
              <a:t>Kvalificere den fysiske planlægning</a:t>
            </a:r>
          </a:p>
          <a:p>
            <a:pPr>
              <a:lnSpc>
                <a:spcPct val="150000"/>
              </a:lnSpc>
            </a:pPr>
            <a:r>
              <a:rPr lang="da-DK" dirty="0"/>
              <a:t>Så øgede vandmængder ikke kun en trussel, men også en mulighed for at skabe kvalitet. </a:t>
            </a:r>
          </a:p>
          <a:p>
            <a:pPr>
              <a:lnSpc>
                <a:spcPct val="150000"/>
              </a:lnSpc>
            </a:pPr>
            <a:r>
              <a:rPr lang="da-DK" dirty="0"/>
              <a:t>Bl.a. ved at skabe byrum, hvor vand er et aktiv</a:t>
            </a:r>
          </a:p>
          <a:p>
            <a:pPr>
              <a:lnSpc>
                <a:spcPct val="150000"/>
              </a:lnSpc>
            </a:pPr>
            <a:r>
              <a:rPr lang="da-DK" dirty="0"/>
              <a:t>som f.eks. </a:t>
            </a:r>
            <a:r>
              <a:rPr lang="da-DK" b="1" dirty="0">
                <a:solidFill>
                  <a:srgbClr val="0070C0"/>
                </a:solidFill>
              </a:rPr>
              <a:t>regnvandsbassin</a:t>
            </a:r>
            <a:r>
              <a:rPr lang="da-DK" dirty="0"/>
              <a:t> i Solgårdsparken og regnvandssøen i Hårlev Byskov.</a:t>
            </a:r>
          </a:p>
        </p:txBody>
      </p:sp>
    </p:spTree>
    <p:extLst>
      <p:ext uri="{BB962C8B-B14F-4D97-AF65-F5344CB8AC3E}">
        <p14:creationId xmlns:p14="http://schemas.microsoft.com/office/powerpoint/2010/main" val="2466308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4E6E6-D21E-DD45-8C64-8AB11F4B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96355EA-B9FD-8445-BF5F-C207E2CFACD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32126" y="-3982132"/>
            <a:ext cx="7647326" cy="1084013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641FA67-D0F0-4E4A-B771-AD8979AA09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877" y="0"/>
            <a:ext cx="4950371" cy="7017192"/>
          </a:xfrm>
          <a:prstGeom prst="rect">
            <a:avLst/>
          </a:prstGeom>
        </p:spPr>
      </p:pic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230DB9A5-1E1F-7A4D-B2A5-22F130CEB6C6}"/>
              </a:ext>
            </a:extLst>
          </p:cNvPr>
          <p:cNvCxnSpPr/>
          <p:nvPr/>
        </p:nvCxnSpPr>
        <p:spPr>
          <a:xfrm>
            <a:off x="6731876" y="5108028"/>
            <a:ext cx="1040524" cy="599089"/>
          </a:xfrm>
          <a:prstGeom prst="straightConnector1">
            <a:avLst/>
          </a:prstGeom>
          <a:ln w="444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33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CDD5A7A-5707-384D-AB09-2ABB6D155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54" y="365124"/>
            <a:ext cx="3623441" cy="6161799"/>
          </a:xfrm>
        </p:spPr>
        <p:txBody>
          <a:bodyPr>
            <a:normAutofit/>
          </a:bodyPr>
          <a:lstStyle/>
          <a:p>
            <a:r>
              <a:rPr lang="da-DK" dirty="0" err="1"/>
              <a:t>Hotspots</a:t>
            </a:r>
            <a:r>
              <a:rPr lang="da-DK" dirty="0"/>
              <a:t> i Rødvig</a:t>
            </a:r>
            <a:br>
              <a:rPr lang="da-DK" dirty="0"/>
            </a:br>
            <a:br>
              <a:rPr lang="da-DK" dirty="0"/>
            </a:br>
            <a:r>
              <a:rPr lang="da-DK" dirty="0"/>
              <a:t>men hvad med os?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2AE2B15-81B3-434F-A326-EA3276B755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8295" y="163074"/>
            <a:ext cx="81026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78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1692</TotalTime>
  <Words>305</Words>
  <Application>Microsoft Office PowerPoint</Application>
  <PresentationFormat>Widescreen</PresentationFormat>
  <Paragraphs>50</Paragraphs>
  <Slides>28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Mangal</vt:lpstr>
      <vt:lpstr>Office-tema</vt:lpstr>
      <vt:lpstr>Når det regner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Klimatilpasningsplanen 2014</vt:lpstr>
      <vt:lpstr>PowerPoint-præsentation</vt:lpstr>
      <vt:lpstr>Hotspots i Rødvig  men hvad med os?</vt:lpstr>
      <vt:lpstr>Regnvand  fra  Stuven og Maelskifterne ledes til to mergelgrave på fællesarealet og herfra i havet</vt:lpstr>
      <vt:lpstr>PowerPoint-præsentation</vt:lpstr>
      <vt:lpstr>PowerPoint-præsentation</vt:lpstr>
      <vt:lpstr>Kommunen etablerede regnvandsbassin i Hårlev Byskov  </vt:lpstr>
      <vt:lpstr>Nix!     Advokat vurdering.      Konklusioner:</vt:lpstr>
      <vt:lpstr>Advokat vurdering. Konklusioner (2):</vt:lpstr>
      <vt:lpstr>Gode råd er dyre men Kommunen trods alt ikke helt umulig at tale med Konstruktivt møde med Natur &amp; miljømedarbejder i Teknik &amp; Miljø Rune Byrnak-Storm</vt:lpstr>
      <vt:lpstr>Landskabs arkitektens  forslag til renovering   med rekreative kvaliteter</vt:lpstr>
      <vt:lpstr>PowerPoint-præsentation</vt:lpstr>
      <vt:lpstr>PowerPoint-præsentation</vt:lpstr>
      <vt:lpstr>PowerPoint-præsentation</vt:lpstr>
      <vt:lpstr>PowerPoint-præsentation</vt:lpstr>
      <vt:lpstr>Budget:  400.000 kr Ansøgning om støtte fra LAG midler.  Afvist men med opfordring til genindsendelse hvis vi kan finde samarbejdspartner med focus på fremme af turisme eller ny beboere </vt:lpstr>
      <vt:lpstr>Ny sommerhusbeboere?          Plan 2017</vt:lpstr>
      <vt:lpstr>Kulturmiljøer På baggrund af landskabsanalysen, udført i 2011, samt materiale fra Per Grau Møller, Syddansk Universitet og beskrivelser af kulturmiljøer fra tidl. Roskilde Amt er der foretaget en ny samlet udpegning af kulturmiljøer i Stevns Kommune.  I udvælgelsen af kulturmiljøer er der lagt vægt på en tidsmæssig spredning samt i de tilfælde, hvor der findes mange eksempler, at udpege de bedste.  Kilde: Kommuneplan 2013</vt:lpstr>
      <vt:lpstr>PowerPoint-præsentation</vt:lpstr>
      <vt:lpstr>PowerPoint-præsentation</vt:lpstr>
      <vt:lpstr>PowerPoint-præsentation</vt:lpstr>
      <vt:lpstr>Skal vi tage kontakt til Friluftsrådet  og kan og vil Stevns kommune  være samarbejdspartner?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 mergelgrav til vandreservoir</dc:title>
  <dc:creator>Microsoft Office-bruger</dc:creator>
  <cp:lastModifiedBy>Mark Jensen</cp:lastModifiedBy>
  <cp:revision>48</cp:revision>
  <dcterms:created xsi:type="dcterms:W3CDTF">2018-02-02T22:26:05Z</dcterms:created>
  <dcterms:modified xsi:type="dcterms:W3CDTF">2018-03-05T07:59:32Z</dcterms:modified>
</cp:coreProperties>
</file>